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74" r:id="rId5"/>
    <p:sldMasterId id="2147493788" r:id="rId6"/>
  </p:sldMasterIdLst>
  <p:notesMasterIdLst>
    <p:notesMasterId r:id="rId65"/>
  </p:notesMasterIdLst>
  <p:handoutMasterIdLst>
    <p:handoutMasterId r:id="rId66"/>
  </p:handoutMasterIdLst>
  <p:sldIdLst>
    <p:sldId id="854" r:id="rId7"/>
    <p:sldId id="2142532329" r:id="rId8"/>
    <p:sldId id="1209" r:id="rId9"/>
    <p:sldId id="482" r:id="rId10"/>
    <p:sldId id="1208" r:id="rId11"/>
    <p:sldId id="260" r:id="rId12"/>
    <p:sldId id="551" r:id="rId13"/>
    <p:sldId id="374" r:id="rId14"/>
    <p:sldId id="552" r:id="rId15"/>
    <p:sldId id="375" r:id="rId16"/>
    <p:sldId id="553" r:id="rId17"/>
    <p:sldId id="466" r:id="rId18"/>
    <p:sldId id="473" r:id="rId19"/>
    <p:sldId id="383" r:id="rId20"/>
    <p:sldId id="457" r:id="rId21"/>
    <p:sldId id="384" r:id="rId22"/>
    <p:sldId id="385" r:id="rId23"/>
    <p:sldId id="386" r:id="rId24"/>
    <p:sldId id="456" r:id="rId25"/>
    <p:sldId id="389" r:id="rId26"/>
    <p:sldId id="390" r:id="rId27"/>
    <p:sldId id="631" r:id="rId28"/>
    <p:sldId id="561" r:id="rId29"/>
    <p:sldId id="562" r:id="rId30"/>
    <p:sldId id="563" r:id="rId31"/>
    <p:sldId id="565" r:id="rId32"/>
    <p:sldId id="566" r:id="rId33"/>
    <p:sldId id="632" r:id="rId34"/>
    <p:sldId id="2142532331" r:id="rId35"/>
    <p:sldId id="432" r:id="rId36"/>
    <p:sldId id="519" r:id="rId37"/>
    <p:sldId id="400" r:id="rId38"/>
    <p:sldId id="428" r:id="rId39"/>
    <p:sldId id="401" r:id="rId40"/>
    <p:sldId id="402" r:id="rId41"/>
    <p:sldId id="520" r:id="rId42"/>
    <p:sldId id="521" r:id="rId43"/>
    <p:sldId id="522" r:id="rId44"/>
    <p:sldId id="411" r:id="rId45"/>
    <p:sldId id="1153" r:id="rId46"/>
    <p:sldId id="1169" r:id="rId47"/>
    <p:sldId id="759" r:id="rId48"/>
    <p:sldId id="760" r:id="rId49"/>
    <p:sldId id="762" r:id="rId50"/>
    <p:sldId id="763" r:id="rId51"/>
    <p:sldId id="764" r:id="rId52"/>
    <p:sldId id="765" r:id="rId53"/>
    <p:sldId id="766" r:id="rId54"/>
    <p:sldId id="767" r:id="rId55"/>
    <p:sldId id="768" r:id="rId56"/>
    <p:sldId id="769" r:id="rId57"/>
    <p:sldId id="770" r:id="rId58"/>
    <p:sldId id="771" r:id="rId59"/>
    <p:sldId id="772" r:id="rId60"/>
    <p:sldId id="773" r:id="rId61"/>
    <p:sldId id="774" r:id="rId62"/>
    <p:sldId id="775" r:id="rId63"/>
    <p:sldId id="2142532330" r:id="rId6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6793"/>
  </p:normalViewPr>
  <p:slideViewPr>
    <p:cSldViewPr snapToObjects="1">
      <p:cViewPr varScale="1">
        <p:scale>
          <a:sx n="227" d="100"/>
          <a:sy n="227" d="100"/>
        </p:scale>
        <p:origin x="752"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986296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1727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6609786-4631-484F-B41E-4FBBBE454EAD}"/>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B2CC0589-974B-4075-B164-7ADE6596B07F}"/>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96CBABBB-8336-4D27-980A-03D513BD31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83255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099523C9-0457-4031-80C4-C9A05720E72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03489940-9407-4388-A6DE-D74272B16A81}"/>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4A0819F5-F1E4-4949-B4E9-E51FFF0CA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0472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CD0299-F442-47CA-A434-6D0D60693AF3}"/>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0A7570E3-CF10-4817-B461-870B09A124BC}"/>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9CB02ACD-22FD-4456-B575-1D701440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408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E9F4B7C5-0009-44A3-9C34-F89E21314BB6}"/>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2C2A62F5-6C8A-43F9-966E-0FC939915BF0}"/>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A04179-B34A-4DAE-91D1-2A13149B8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469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C1476C29-A15C-45ED-A95C-0D080628A3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BBA479FF-3AC6-4444-A4A9-094F2A5D5DF1}"/>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D612050-7FD2-4429-9725-90CF647625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5096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3964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70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791630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020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471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334622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25250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368060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1982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64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192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44862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159656957"/>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85990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674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574583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794711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65651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598888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4519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534432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759958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487593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14123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21905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38961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1323701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69716799"/>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51461937"/>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91713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10: Module II, NoSQL 3</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03" r:id="rId8"/>
    <p:sldLayoutId id="2147493804"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9: Module II, NoSQL, Graph DBs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7930572"/>
      </p:ext>
    </p:extLst>
  </p:cSld>
  <p:clrMap bg1="lt1" tx1="dk1" bg2="lt2" tx2="dk2" accent1="accent1" accent2="accent2" accent3="accent3" accent4="accent4" accent5="accent5" accent6="accent6" hlink="hlink" folHlink="folHlink"/>
  <p:sldLayoutIdLst>
    <p:sldLayoutId id="2147493775" r:id="rId1"/>
    <p:sldLayoutId id="2147493776" r:id="rId2"/>
    <p:sldLayoutId id="2147493777" r:id="rId3"/>
    <p:sldLayoutId id="2147493778" r:id="rId4"/>
    <p:sldLayoutId id="2147493779" r:id="rId5"/>
    <p:sldLayoutId id="2147493780" r:id="rId6"/>
    <p:sldLayoutId id="2147493781" r:id="rId7"/>
    <p:sldLayoutId id="2147493782" r:id="rId8"/>
    <p:sldLayoutId id="2147493783" r:id="rId9"/>
    <p:sldLayoutId id="2147493784" r:id="rId10"/>
    <p:sldLayoutId id="2147493785" r:id="rId11"/>
    <p:sldLayoutId id="2147493786" r:id="rId12"/>
    <p:sldLayoutId id="2147493787"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661507"/>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 id="2147493797" r:id="rId9"/>
    <p:sldLayoutId id="2147493798" r:id="rId10"/>
    <p:sldLayoutId id="2147493799" r:id="rId11"/>
    <p:sldLayoutId id="2147493800" r:id="rId12"/>
    <p:sldLayoutId id="2147493801" r:id="rId13"/>
    <p:sldLayoutId id="214749380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xml"/><Relationship Id="rId4" Type="http://schemas.openxmlformats.org/officeDocument/2006/relationships/hyperlink" Target="https://en.wikipedia.org/wiki/Page_replacement_algorithm#The_theoretically_optimal_page_replacement_algorith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tiff"/></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10: Module II, NoSQL, Part </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[%er%]</a:t>
            </a:r>
          </a:p>
        </p:txBody>
      </p:sp>
    </p:spTree>
    <p:extLst>
      <p:ext uri="{BB962C8B-B14F-4D97-AF65-F5344CB8AC3E}">
        <p14:creationId xmlns:p14="http://schemas.microsoft.com/office/powerpoint/2010/main" val="227062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Indexes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Lecture_10_Module_II_NoSQL_3		© Donald F. Ferguson, 2023</a:t>
            </a:r>
            <a:endParaRPr lang="en-US" altLang="en-US" sz="800" i="1" dirty="0">
              <a:solidFill>
                <a:schemeClr val="bg1"/>
              </a:solidFill>
            </a:endParaRPr>
          </a:p>
        </p:txBody>
      </p:sp>
    </p:spTree>
    <p:extLst>
      <p:ext uri="{BB962C8B-B14F-4D97-AF65-F5344CB8AC3E}">
        <p14:creationId xmlns:p14="http://schemas.microsoft.com/office/powerpoint/2010/main" val="2027990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2EC747-01C9-EB3D-58CF-A0CA30EB6617}"/>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399FE5-6980-0638-58C7-279C6EC87CA8}"/>
              </a:ext>
            </a:extLst>
          </p:cNvPr>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Memory and Buffer Pools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10: Module II, NoSQL 3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7797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2" name="TextBox 9">
            <a:extLst>
              <a:ext uri="{FF2B5EF4-FFF2-40B4-BE49-F238E27FC236}">
                <a16:creationId xmlns:a16="http://schemas.microsoft.com/office/drawing/2014/main" id="{675035C5-3C9A-E328-369D-DBC0D30271E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827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51E6B7-68DF-40D3-9416-41BD23A850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18504F6A-4FD6-4956-BB03-B1A50F8B6A22}"/>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34206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p:cNvSpPr>
            <a:spLocks noGrp="1"/>
          </p:cNvSpPr>
          <p:nvPr>
            <p:ph type="title"/>
          </p:nvPr>
        </p:nvSpPr>
        <p:spPr/>
        <p:txBody>
          <a:bodyPr/>
          <a:lstStyle/>
          <a:p>
            <a:pPr algn="l"/>
            <a:r>
              <a:rPr lang="en-US" dirty="0">
                <a:solidFill>
                  <a:schemeClr val="bg1"/>
                </a:solidFill>
              </a:rPr>
              <a:t>The Logical Concept</a:t>
            </a:r>
          </a:p>
        </p:txBody>
      </p:sp>
      <p:pic>
        <p:nvPicPr>
          <p:cNvPr id="3" name="Picture 2"/>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1874074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A4BCDA1F-B571-4C94-8909-678E00F68F8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B5B0D36C-892D-4C4F-81CB-0BD504F928D9}"/>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278765243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B606-2CCF-4B53-AE35-DAFCA66E268E}"/>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CF7F84A1-CA7B-4B3A-B767-97B0659D6C97}"/>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514726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825988C-0BEA-4076-AD30-1AA35CE893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31D39CE6-9D47-4551-984A-3D9511D5D425}"/>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168421516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5B6FA003-27DD-458A-AD52-B4FAA99156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F627A5AA-5705-427E-A851-235ADA470EA8}"/>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1269383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2851088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p:cNvSpPr>
            <a:spLocks noGrp="1"/>
          </p:cNvSpPr>
          <p:nvPr>
            <p:ph type="title"/>
          </p:nvPr>
        </p:nvSpPr>
        <p:spPr/>
        <p:txBody>
          <a:bodyPr/>
          <a:lstStyle/>
          <a:p>
            <a:pPr algn="l"/>
            <a:r>
              <a:rPr lang="en-US" dirty="0">
                <a:solidFill>
                  <a:schemeClr val="bg1"/>
                </a:solidFill>
              </a:rPr>
              <a:t>The “Clock Algorithm”</a:t>
            </a:r>
          </a:p>
        </p:txBody>
      </p:sp>
      <p:pic>
        <p:nvPicPr>
          <p:cNvPr id="6" name="Picture 5"/>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3686473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The algorithms are more sophisticated in the real world, e.g.</a:t>
            </a:r>
          </a:p>
          <a:p>
            <a:pPr lvl="1"/>
            <a:r>
              <a:rPr lang="en-US" dirty="0"/>
              <a:t>“Scans” are common, e.g. go through a large query result in order</a:t>
            </a:r>
            <a:br>
              <a:rPr lang="en-US" dirty="0"/>
            </a:br>
            <a:r>
              <a:rPr lang="en-US" dirty="0"/>
              <a:t>(will be more clear when discussing cursors).</a:t>
            </a:r>
          </a:p>
          <a:p>
            <a:pPr lvl="2"/>
            <a:r>
              <a:rPr lang="en-US" dirty="0"/>
              <a:t>The engine knows the current position in the result set.</a:t>
            </a:r>
          </a:p>
          <a:p>
            <a:pPr lvl="2"/>
            <a:r>
              <a:rPr lang="en-US" dirty="0"/>
              <a:t>Uses the sort order to determine which records will be accessed soon.</a:t>
            </a:r>
          </a:p>
          <a:p>
            <a:pPr lvl="2"/>
            <a:r>
              <a:rPr lang="en-US" dirty="0"/>
              <a:t>Tags those blocks as not replaceable.</a:t>
            </a:r>
          </a:p>
          <a:p>
            <a:pPr lvl="2"/>
            <a:r>
              <a:rPr lang="en-US" dirty="0"/>
              <a:t>(A form of clairvoyance).</a:t>
            </a:r>
          </a:p>
          <a:p>
            <a:pPr lvl="1"/>
            <a:r>
              <a:rPr lang="en-US" dirty="0"/>
              <a:t>Not all users/applications are equally “important.”</a:t>
            </a:r>
          </a:p>
          <a:p>
            <a:pPr lvl="2"/>
            <a:r>
              <a:rPr lang="en-US" dirty="0"/>
              <a:t>Classify users/applications into priority 1, 2 and 3.</a:t>
            </a:r>
          </a:p>
          <a:p>
            <a:pPr lvl="2"/>
            <a:r>
              <a:rPr lang="en-US" dirty="0"/>
              <a:t>Sub-allocate the buffer pool into pools P1, P2 and P3.</a:t>
            </a:r>
          </a:p>
          <a:p>
            <a:pPr lvl="2"/>
            <a:r>
              <a:rPr lang="en-US" dirty="0"/>
              <a:t>Apply LRU within pools and adjust pool sizes based on relative importance.</a:t>
            </a:r>
          </a:p>
          <a:p>
            <a:pPr lvl="2"/>
            <a:r>
              <a:rPr lang="en-US" dirty="0"/>
              <a:t>This prevents</a:t>
            </a:r>
          </a:p>
          <a:p>
            <a:pPr lvl="3"/>
            <a:r>
              <a:rPr lang="en-US" dirty="0"/>
              <a:t>A high access rate, low-priority application from taking up a lot of frames</a:t>
            </a:r>
          </a:p>
          <a:p>
            <a:pPr lvl="3"/>
            <a:r>
              <a:rPr lang="en-US" dirty="0"/>
              <a:t>Result in low access, high priority applications not getting buffer hits.</a:t>
            </a:r>
          </a:p>
        </p:txBody>
      </p:sp>
      <p:sp>
        <p:nvSpPr>
          <p:cNvPr id="2" name="Title 1"/>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3214374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Rectangle 4">
            <a:extLst>
              <a:ext uri="{FF2B5EF4-FFF2-40B4-BE49-F238E27FC236}">
                <a16:creationId xmlns:a16="http://schemas.microsoft.com/office/drawing/2014/main" id="{0BFC7645-9DF1-414B-A564-6DA5BE8C312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2836ABBE-E86C-4BF9-A913-E5B1C2C34343}"/>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59020915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DBMS</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FF0000"/>
                </a:solidFill>
                <a:latin typeface="Calibri"/>
              </a:rPr>
              <a:t>Find things quickly.</a:t>
            </a: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7E7B1BE7-B0DB-F038-23A4-A1E4761474C2}"/>
              </a:ext>
            </a:extLst>
          </p:cNvPr>
          <p:cNvSpPr/>
          <p:nvPr/>
        </p:nvSpPr>
        <p:spPr>
          <a:xfrm>
            <a:off x="4237720" y="2017666"/>
            <a:ext cx="1629680" cy="1087484"/>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GraphDB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10: Module II, NoSQL 3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02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1117755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6904"/>
            <a:ext cx="8279946" cy="387798"/>
          </a:xfrm>
        </p:spPr>
        <p:txBody>
          <a:bodyPr/>
          <a:lstStyle/>
          <a:p>
            <a:r>
              <a:rPr lang="en-US" dirty="0">
                <a:solidFill>
                  <a:srgbClr val="FFFF00"/>
                </a:solidFill>
              </a:rPr>
              <a:t>Graph Database</a:t>
            </a:r>
          </a:p>
        </p:txBody>
      </p:sp>
      <p:sp>
        <p:nvSpPr>
          <p:cNvPr id="3" name="Content Placeholder 2"/>
          <p:cNvSpPr>
            <a:spLocks noGrp="1"/>
          </p:cNvSpPr>
          <p:nvPr>
            <p:ph sz="half" idx="1"/>
          </p:nvPr>
        </p:nvSpPr>
        <p:spPr>
          <a:xfrm>
            <a:off x="241479" y="655665"/>
            <a:ext cx="4228088" cy="3730317"/>
          </a:xfrm>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79946" cy="387798"/>
          </a:xfrm>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574" y="3545457"/>
            <a:ext cx="8267140" cy="987039"/>
          </a:xfrm>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pic>
        <p:nvPicPr>
          <p:cNvPr id="4" name="Picture 3"/>
          <p:cNvPicPr>
            <a:picLocks noChangeAspect="1"/>
          </p:cNvPicPr>
          <p:nvPr/>
        </p:nvPicPr>
        <p:blipFill>
          <a:blip r:embed="rId2"/>
          <a:stretch>
            <a:fillRect/>
          </a:stretch>
        </p:blipFill>
        <p:spPr>
          <a:xfrm>
            <a:off x="1143000" y="159875"/>
            <a:ext cx="6556075" cy="3364386"/>
          </a:xfrm>
          <a:prstGeom prst="rect">
            <a:avLst/>
          </a:prstGeom>
        </p:spPr>
      </p:pic>
    </p:spTree>
    <p:extLst>
      <p:ext uri="{BB962C8B-B14F-4D97-AF65-F5344CB8AC3E}">
        <p14:creationId xmlns:p14="http://schemas.microsoft.com/office/powerpoint/2010/main" val="3545820152"/>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a:t>
            </a:r>
            <a:r>
              <a:rPr lang="en-US" altLang="en-US" dirty="0" err="1"/>
              <a:t>disk_id</a:t>
            </a:r>
            <a:r>
              <a:rPr lang="en-US" altLang="en-US" dirty="0"/>
              <a:t>, </a:t>
            </a:r>
            <a:r>
              <a:rPr lang="en-US" altLang="en-US" dirty="0" err="1"/>
              <a:t>block_id</a:t>
            </a:r>
            <a:r>
              <a:rPr lang="en-US" altLang="en-US" dirty="0"/>
              <a:t>, </a:t>
            </a:r>
            <a:r>
              <a:rPr lang="en-US" altLang="en-US" dirty="0" err="1"/>
              <a:t>offset_in_block</a:t>
            </a:r>
            <a:r>
              <a:rPr lang="en-US" altLang="en-US" dirty="0"/>
              <a:t>)</a:t>
            </a:r>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79946" cy="387798"/>
          </a:xfrm>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27" y="0"/>
            <a:ext cx="8279946" cy="387798"/>
          </a:xfrm>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150"/>
            <a:ext cx="8279946" cy="387798"/>
          </a:xfrm>
        </p:spPr>
        <p:txBody>
          <a:bodyPr/>
          <a:lstStyle/>
          <a:p>
            <a:r>
              <a:rPr lang="en-US" dirty="0">
                <a:solidFill>
                  <a:schemeClr val="bg1"/>
                </a:solidFill>
              </a:rPr>
              <a:t>Big Deal. That is just a JOIN.</a:t>
            </a:r>
          </a:p>
        </p:txBody>
      </p:sp>
      <p:sp>
        <p:nvSpPr>
          <p:cNvPr id="3" name="Content Placeholder 2"/>
          <p:cNvSpPr>
            <a:spLocks noGrp="1"/>
          </p:cNvSpPr>
          <p:nvPr>
            <p:ph sz="half" idx="1"/>
          </p:nvPr>
        </p:nvSpPr>
        <p:spPr>
          <a:xfrm>
            <a:off x="438430" y="574956"/>
            <a:ext cx="8267140" cy="1492371"/>
          </a:xfrm>
        </p:spPr>
        <p:txBody>
          <a:bodyPr/>
          <a:lstStyle/>
          <a:p>
            <a:r>
              <a:rPr lang="en-US" dirty="0"/>
              <a:t>Yup. But that is simple.</a:t>
            </a:r>
          </a:p>
          <a:p>
            <a:r>
              <a:rPr lang="en-US" dirty="0"/>
              <a:t>Try writing the queries below in SQL.</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a:xfrm>
            <a:off x="363926" y="0"/>
            <a:ext cx="8279946" cy="387798"/>
          </a:xfrm>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Watch Professor Ferguson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Write Neo4j and MongoDB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10: Module II, NoSQL 3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8623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71355</TotalTime>
  <Words>3418</Words>
  <Application>Microsoft Macintosh PowerPoint</Application>
  <PresentationFormat>On-screen Show (16:9)</PresentationFormat>
  <Paragraphs>337</Paragraphs>
  <Slides>58</Slides>
  <Notes>29</Notes>
  <HiddenSlides>2</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58</vt:i4>
      </vt:variant>
    </vt:vector>
  </HeadingPairs>
  <TitlesOfParts>
    <vt:vector size="72" baseType="lpstr">
      <vt:lpstr>Amazon Ember</vt:lpstr>
      <vt:lpstr>Arial</vt:lpstr>
      <vt:lpstr>Calibri</vt:lpstr>
      <vt:lpstr>Century Schoolbook</vt:lpstr>
      <vt:lpstr>Helvetica</vt:lpstr>
      <vt:lpstr>Monotype Sorts</vt:lpstr>
      <vt:lpstr>Museo For Dell</vt:lpstr>
      <vt:lpstr>Museo Sans For Dell</vt:lpstr>
      <vt:lpstr>Times New Roman</vt:lpstr>
      <vt:lpstr>Webdings</vt:lpstr>
      <vt:lpstr>Wingdings</vt:lpstr>
      <vt:lpstr>Office Theme</vt:lpstr>
      <vt:lpstr>1_Office Theme</vt:lpstr>
      <vt:lpstr>5_db-5-grey</vt:lpstr>
      <vt:lpstr>PowerPoint Presentation</vt:lpstr>
      <vt:lpstr>PowerPoint Presentation</vt:lpstr>
      <vt:lpstr>PowerPoint Presentation</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Simplistic Classification (https://medium.com/swlh/4-types-of-nosql-databases-d88ad21f7d3b)</vt:lpstr>
      <vt:lpstr>Graph Database</vt:lpstr>
      <vt:lpstr>Neo4J Graph Query</vt:lpstr>
      <vt:lpstr>Why Graph Databases?</vt:lpstr>
      <vt:lpstr>PowerPoint Presentation</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614</cp:revision>
  <cp:lastPrinted>2021-09-23T10:10:07Z</cp:lastPrinted>
  <dcterms:created xsi:type="dcterms:W3CDTF">2010-04-12T23:12:02Z</dcterms:created>
  <dcterms:modified xsi:type="dcterms:W3CDTF">2023-11-18T18:48:06Z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